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172200" cx="10972800"/>
  <p:notesSz cx="7010400" cy="9296400"/>
  <p:embeddedFontLst>
    <p:embeddedFont>
      <p:font typeface="Century Gothic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16" orient="horz"/>
        <p:guide pos="3050" orient="horz"/>
        <p:guide pos="3189" orient="horz"/>
        <p:guide pos="5455"/>
        <p:guide pos="975" orient="horz"/>
        <p:guide pos="345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italic.fntdata"/><Relationship Id="rId6" Type="http://schemas.openxmlformats.org/officeDocument/2006/relationships/slide" Target="slides/slide1.xml"/><Relationship Id="rId18" Type="http://schemas.openxmlformats.org/officeDocument/2006/relationships/font" Target="fonts/Century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10" type="dt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/>
          <a:lstStyle>
            <a:lvl1pPr indent="-228600" lvl="0" marL="4572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Shape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Shape 8"/>
            <p:cNvSpPr/>
            <p:nvPr/>
          </p:nvSpPr>
          <p:spPr>
            <a:xfrm>
              <a:off x="13817600" y="4265613"/>
              <a:ext cx="114300" cy="111125"/>
            </a:xfrm>
            <a:custGeom>
              <a:pathLst>
                <a:path extrusionOk="0" h="139" w="144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9"/>
            <p:cNvSpPr/>
            <p:nvPr/>
          </p:nvSpPr>
          <p:spPr>
            <a:xfrm>
              <a:off x="10447338" y="3732213"/>
              <a:ext cx="3333750" cy="625475"/>
            </a:xfrm>
            <a:custGeom>
              <a:pathLst>
                <a:path extrusionOk="0" h="788" w="420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>
              <a:off x="8775700" y="3552825"/>
              <a:ext cx="1436688" cy="952500"/>
            </a:xfrm>
            <a:custGeom>
              <a:pathLst>
                <a:path extrusionOk="0" h="1200" w="181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"healthy":128,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"stage_i_kirc":272,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"stage_ii_kirc":59,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"stage_iii_kirc":123,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"stage_iv_kirc":82,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"stage_i_kirp":172,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"stage_ii_kirp":22,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"stage_iii_kirp":51,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"stage_iv_kirp":14,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"stage_i_kich":20,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"stage_ii_kich":25,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"stage_iii_kich":14,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"stage_iv_kich":6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*32 non reported tumor types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"healthy":128,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"stage_i_kirc":272,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"stage_ii_kirc":59,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"stage_iii_kirc":123,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"stage_iv_kirc":82,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"stage_i_kirp":172,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"stage_ii_kirp":22,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"stage_iii_kirp":51,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"stage_iv_kirp":14,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"stage_i_kich":20,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"stage_ii_kich":25,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"stage_iii_kich":14,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"stage_iv_kich":6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"healthy":128,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"stage_i_kirc":272,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"stage_ii_kirc":59,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"stage_iii_kirc":123,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"stage_iv_kirc":82,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"stage_i_kirp":172,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"stage_ii_kirp":22,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"stage_iii_kirp":51,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"stage_iv_kirp":14,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"stage_i_kich":20,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"stage_ii_kich":25,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"stage_iii_kich":14,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"stage_iv_kich":6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*32 non reported tumor types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"healthy":128,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"stage_i_kirc":272,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"stage_ii_kirc":59,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"stage_iii_kirc":123,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"stage_iv_kirc":82,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"stage_i_kirp":172,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"stage_ii_kirp":22,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"stage_iii_kirp":51,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"stage_iv_kirp":14,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"stage_i_kich":20,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"stage_ii_kich":25,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"stage_iii_kich":14,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  "stage_iv_kich":6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indent="0" lvl="0" mar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*32 non reported tumor types</a:t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Title Slide - Images" showMasterSp="0">
  <p:cSld name="10_Title Slide - Images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57647"/>
                </a:srgbClr>
              </a:gs>
              <a:gs pos="5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520850" y="1787097"/>
            <a:ext cx="870070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481662" y="839286"/>
            <a:ext cx="8739340" cy="9828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662" y="2128729"/>
            <a:ext cx="1607617" cy="80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57647"/>
                </a:srgbClr>
              </a:gs>
              <a:gs pos="6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50" y="5243710"/>
            <a:ext cx="3575401" cy="76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2420" y="3023687"/>
            <a:ext cx="3117343" cy="2981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498348" y="633526"/>
            <a:ext cx="5922117" cy="6186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2064" y="2103035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98348" y="1183333"/>
            <a:ext cx="5922117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and Segue">
  <p:cSld name="Quote and Segu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Two Content">
  <p:cSld name="Title, Subtitle, and 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- NO LOGO &amp; PAGE NUMBER">
  <p:cSld name="Title, Subtitle, and Content - NO LOGO &amp; PAGE NUMB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with CONFIDENTIAL">
  <p:cSld name="Title, Subtitle, and Content with CONFIDENTIAL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" name="Shape 37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- Green">
  <p:cSld name="Transition - Gree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9" name="Shape 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>
  <p:cSld name="DEMO Placehol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Shape 14"/>
          <p:cNvSpPr txBox="1"/>
          <p:nvPr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50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cap="none">
                <a:solidFill>
                  <a:srgbClr val="9367C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50" cap="none">
              <a:solidFill>
                <a:srgbClr val="9367C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083281" y="5740110"/>
            <a:ext cx="681216" cy="3406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9.gif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5.jpg"/><Relationship Id="rId9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gif"/><Relationship Id="rId5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subTitle"/>
          </p:nvPr>
        </p:nvSpPr>
        <p:spPr>
          <a:xfrm>
            <a:off x="520825" y="982800"/>
            <a:ext cx="9822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i="1" lang="en-US"/>
              <a:t>A. </a:t>
            </a:r>
            <a:r>
              <a:rPr i="1" lang="en-US"/>
              <a:t>Feltus, S. Niu, K. Matusow, W. Poehlman, B. Shealy, C. Shearer, C. Targonski, E. Weill </a:t>
            </a:r>
            <a:endParaRPr b="0" i="1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182050" y="0"/>
            <a:ext cx="106119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RCC Subtype Salient Feature Discovery</a:t>
            </a:r>
            <a:endParaRPr sz="4200"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">
            <a:off x="3026113" y="2252038"/>
            <a:ext cx="4445699" cy="221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025" y="4879212"/>
            <a:ext cx="1026221" cy="9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25" y="3617325"/>
            <a:ext cx="1224550" cy="12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000" y="5062550"/>
            <a:ext cx="1473075" cy="6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27070" cy="586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75" y="113255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75" y="195900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75" y="278545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75" y="361190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175" y="1548325"/>
            <a:ext cx="3260819" cy="30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7199" y="1365838"/>
            <a:ext cx="2813971" cy="344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849463" y="4841300"/>
            <a:ext cx="2313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Solid Tissue Normal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8247375" y="4841300"/>
            <a:ext cx="2313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KIRP (I)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-US"/>
              <a:t>Future Directions</a:t>
            </a:r>
            <a:endParaRPr/>
          </a:p>
        </p:txBody>
      </p:sp>
      <p:sp>
        <p:nvSpPr>
          <p:cNvPr id="179" name="Shape 179"/>
          <p:cNvSpPr txBox="1"/>
          <p:nvPr>
            <p:ph idx="2" type="body"/>
          </p:nvPr>
        </p:nvSpPr>
        <p:spPr>
          <a:xfrm>
            <a:off x="498350" y="1183302"/>
            <a:ext cx="9976200" cy="20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solidFill>
                  <a:schemeClr val="dk2"/>
                </a:solidFill>
              </a:rPr>
              <a:t>Parse stage/RCC-subtype specific sub-networks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solidFill>
                  <a:schemeClr val="dk2"/>
                </a:solidFill>
              </a:rPr>
              <a:t>Fit PRCC staged subnetworks discovered to Dr. Hsieh’s circuit breaker model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solidFill>
                  <a:schemeClr val="dk2"/>
                </a:solidFill>
              </a:rPr>
              <a:t>Reduce genome to windows circumscribing known/emerging PRCC biomarker loci and discover individual patient mutations in these regions</a:t>
            </a:r>
            <a:endParaRPr sz="2000">
              <a:solidFill>
                <a:schemeClr val="dk2"/>
              </a:solidFill>
            </a:endParaRPr>
          </a:p>
          <a:p>
            <a:pPr indent="0" lvl="0" marL="0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Pre-Hackathon</a:t>
            </a:r>
            <a:endParaRPr b="1" i="0" sz="3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663"/>
            <a:ext cx="5991751" cy="542110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5863450" y="2363100"/>
            <a:ext cx="660600" cy="11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850" y="813125"/>
            <a:ext cx="4143949" cy="471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588" y="2273472"/>
            <a:ext cx="3644825" cy="34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0744201" cy="346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68" y="3035950"/>
            <a:ext cx="10637532" cy="21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100" y="178928"/>
            <a:ext cx="2399400" cy="27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875" y="937000"/>
            <a:ext cx="56578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144375" y="19325"/>
            <a:ext cx="38334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/>
              <a:t>KIRP-Specific </a:t>
            </a:r>
            <a:endParaRPr b="1" i="1"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/>
              <a:t>Joint Biomarkers</a:t>
            </a:r>
            <a:endParaRPr b="1" i="1" sz="3000"/>
          </a:p>
        </p:txBody>
      </p:sp>
      <p:sp>
        <p:nvSpPr>
          <p:cNvPr id="105" name="Shape 105"/>
          <p:cNvSpPr txBox="1"/>
          <p:nvPr/>
        </p:nvSpPr>
        <p:spPr>
          <a:xfrm>
            <a:off x="2189125" y="5733850"/>
            <a:ext cx="88056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431975" y="5317275"/>
            <a:ext cx="10282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Thanks to </a:t>
            </a:r>
            <a:r>
              <a:rPr lang="en-US" sz="3000">
                <a:solidFill>
                  <a:schemeClr val="dk2"/>
                </a:solidFill>
              </a:rPr>
              <a:t>Matt Callahan for</a:t>
            </a:r>
            <a:r>
              <a:rPr lang="en-US" sz="3000"/>
              <a:t> some super s</a:t>
            </a:r>
            <a:r>
              <a:rPr lang="en-US" sz="3000"/>
              <a:t>leuthing!</a:t>
            </a:r>
            <a:endParaRPr sz="3000"/>
          </a:p>
        </p:txBody>
      </p:sp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275" y="1547822"/>
            <a:ext cx="1850124" cy="12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98348" y="279063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SVAI Hackathon</a:t>
            </a:r>
            <a:endParaRPr b="1" i="0" sz="3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578898" y="290551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Workflow</a:t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53675" y="1185824"/>
            <a:ext cx="99486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Model TCGA-RCC tumors as a “time series” across </a:t>
            </a:r>
            <a:r>
              <a:rPr b="1" lang="en-US"/>
              <a:t>stage (Normal, I, II, III, IV) for each </a:t>
            </a:r>
            <a:r>
              <a:rPr b="1" lang="en-US"/>
              <a:t>subtype (KIRC, KIRP, KICH) </a:t>
            </a:r>
            <a:endParaRPr b="1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Evaluate ability of a neural network to discriminate across subtype and stage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Construct stage-specific co-expression networks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Identify shared gene interaction communities across each tumor stage</a:t>
            </a:r>
            <a:endParaRPr/>
          </a:p>
        </p:txBody>
      </p:sp>
      <p:sp>
        <p:nvSpPr>
          <p:cNvPr id="119" name="Shape 119"/>
          <p:cNvSpPr/>
          <p:nvPr/>
        </p:nvSpPr>
        <p:spPr>
          <a:xfrm rot="-800670">
            <a:off x="4206266" y="4057928"/>
            <a:ext cx="1874306" cy="6249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20" name="Shape 120"/>
          <p:cNvSpPr/>
          <p:nvPr/>
        </p:nvSpPr>
        <p:spPr>
          <a:xfrm rot="865794">
            <a:off x="4232277" y="4971426"/>
            <a:ext cx="1874432" cy="6251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Subtype Networks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773" y="3658020"/>
            <a:ext cx="2114001" cy="1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8926" y="3411630"/>
            <a:ext cx="771099" cy="65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425" y="4962995"/>
            <a:ext cx="1681980" cy="100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6562" y="4903250"/>
            <a:ext cx="1451487" cy="112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6550" y="4369834"/>
            <a:ext cx="771100" cy="102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7175" y="4070451"/>
            <a:ext cx="1207400" cy="1221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1626850" y="5547375"/>
            <a:ext cx="670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RNA</a:t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2523825" y="5447125"/>
            <a:ext cx="1485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08925" y="4171250"/>
            <a:ext cx="771100" cy="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8127225" y="5317800"/>
            <a:ext cx="388500" cy="297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 rot="-875829">
            <a:off x="8896445" y="3703504"/>
            <a:ext cx="609473" cy="2973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 rot="1028527">
            <a:off x="8896367" y="4221787"/>
            <a:ext cx="609684" cy="2972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2347650" y="4608275"/>
            <a:ext cx="273600" cy="29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050" y="4519615"/>
            <a:ext cx="670500" cy="474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1260400" y="4608275"/>
            <a:ext cx="273600" cy="29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251500" y="5487025"/>
            <a:ext cx="951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Kidney Sample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27070" cy="586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75" y="113255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75" y="195900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75" y="278545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75" y="361190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651" y="936078"/>
            <a:ext cx="5032852" cy="430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750" y="1118750"/>
            <a:ext cx="7363099" cy="39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227070" cy="586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475" y="113255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475" y="195900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475" y="2785450"/>
            <a:ext cx="442499" cy="4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475" y="3611900"/>
            <a:ext cx="442499" cy="4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">
  <a:themeElements>
    <a:clrScheme name="Custom 6 1">
      <a:dk1>
        <a:srgbClr val="B3B3B3"/>
      </a:dk1>
      <a:lt1>
        <a:srgbClr val="FFFFFF"/>
      </a:lt1>
      <a:dk2>
        <a:srgbClr val="000000"/>
      </a:dk2>
      <a:lt2>
        <a:srgbClr val="EA6920"/>
      </a:lt2>
      <a:accent1>
        <a:srgbClr val="0071C5"/>
      </a:accent1>
      <a:accent2>
        <a:srgbClr val="512C8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512C8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